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9"/>
  </p:notesMasterIdLst>
  <p:sldIdLst>
    <p:sldId id="256" r:id="rId2"/>
    <p:sldId id="279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9" r:id="rId11"/>
    <p:sldId id="290" r:id="rId12"/>
    <p:sldId id="291" r:id="rId13"/>
    <p:sldId id="292" r:id="rId14"/>
    <p:sldId id="294" r:id="rId15"/>
    <p:sldId id="293" r:id="rId16"/>
    <p:sldId id="288" r:id="rId17"/>
    <p:sldId id="295" r:id="rId1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52" autoAdjust="0"/>
    <p:restoredTop sz="94711" autoAdjust="0"/>
  </p:normalViewPr>
  <p:slideViewPr>
    <p:cSldViewPr>
      <p:cViewPr varScale="1">
        <p:scale>
          <a:sx n="82" d="100"/>
          <a:sy n="82" d="100"/>
        </p:scale>
        <p:origin x="-1483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2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322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9247A698-44F7-56C1-FA41-AAFB7CBAEA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B027B211-989C-70CE-0652-C02C905C292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044F997-82C9-4A59-A236-B33E5EBA4C47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="" xmlns:a16="http://schemas.microsoft.com/office/drawing/2014/main" id="{7632C035-F241-3E18-7A51-2244DB87FBB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="" xmlns:a16="http://schemas.microsoft.com/office/drawing/2014/main" id="{2FA90C59-0801-67A7-C9DE-EEA2ED4C32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99E0DB5-FB32-0C22-062D-1C41A8D61D9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16F82DD-D1EB-E637-7E31-97077D53B5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CDA85B1-47FF-402D-83A5-C557421AA0AA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13246012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="" xmlns:a16="http://schemas.microsoft.com/office/drawing/2014/main" id="{3FA93BEA-2527-12A9-B232-140442C8049A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9">
            <a:extLst>
              <a:ext uri="{FF2B5EF4-FFF2-40B4-BE49-F238E27FC236}">
                <a16:creationId xmlns="" xmlns:a16="http://schemas.microsoft.com/office/drawing/2014/main" id="{2E4BF92B-C73C-3E68-1097-4E1A51459A94}"/>
              </a:ext>
            </a:extLst>
          </p:cNvPr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="" xmlns:a16="http://schemas.microsoft.com/office/drawing/2014/main" id="{65A2D7AF-EAA0-3559-47E6-6206E4063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26786-1EDD-4104-9DF4-60140C391500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="" xmlns:a16="http://schemas.microsoft.com/office/drawing/2014/main" id="{3EAB5F08-A5BC-0884-DBA5-B6F1CCAAA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="" xmlns:a16="http://schemas.microsoft.com/office/drawing/2014/main" id="{8BAE8DC6-4045-3C21-936F-1AFF9F46A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CEA3D-8171-46F5-A62C-7A1C3D378932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2453102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06D4E81-C0AD-F292-FBC3-6D2455497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B2CF7-F079-4805-B9AB-F3F22BDD1B15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708EB0B-3BA4-5F86-BEA7-4BA3CE555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D316956-2818-4B83-01AC-8032B51AA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3A44E-9D26-490A-8AF1-110EE97360A6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890898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="" xmlns:a16="http://schemas.microsoft.com/office/drawing/2014/main" id="{2A7CA183-89FB-8046-C5DA-516CA9E54217}"/>
              </a:ext>
            </a:extLst>
          </p:cNvPr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ight Triangle 4">
            <a:extLst>
              <a:ext uri="{FF2B5EF4-FFF2-40B4-BE49-F238E27FC236}">
                <a16:creationId xmlns="" xmlns:a16="http://schemas.microsoft.com/office/drawing/2014/main" id="{CF565BFE-107A-8484-5983-AAF41570EB1E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="" xmlns:a16="http://schemas.microsoft.com/office/drawing/2014/main" id="{13FB9BFC-3298-1023-606B-CBD65FF6A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E1D0D-A659-4CA1-8EC0-EB0F7D3F67E7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="" xmlns:a16="http://schemas.microsoft.com/office/drawing/2014/main" id="{9D053FE7-331E-5E8E-E01E-0ACE94B99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="" xmlns:a16="http://schemas.microsoft.com/office/drawing/2014/main" id="{FA1A769F-2BBB-5A02-095B-9AFE02FFB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07EA2-8271-486B-802B-53CAB2B7A38D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1476184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="" xmlns:a16="http://schemas.microsoft.com/office/drawing/2014/main" id="{8A45DE3B-E87B-92D6-F14C-F204CFC67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A6863-1D2A-4F60-B0C1-4107C3CF99A3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3FCD244-A359-9587-09F0-362B05DD2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47CC4B2-B592-6341-24C0-4A4160B93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49FA9-2C27-4E0D-87E1-0CBE7FA31FDD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1015242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0819A58C-018F-E18A-2B9A-A69BB3BBF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4B319-5242-4C38-AEAC-15D3337873E5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12AD0C39-65BE-8538-9229-257452D89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A8413D9D-5BC4-FD00-C273-C26C7D19F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51ECC-EBB5-42EA-B053-D7A574E1BC15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2181991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908F2EB7-0E0C-1829-18BD-53234F6D6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306D-E3B9-418D-86B8-955AA9068853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="" xmlns:a16="http://schemas.microsoft.com/office/drawing/2014/main" id="{39DC7A7A-678A-267A-9EDD-8F4FA33C9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57921931-219F-B312-5098-098E7991B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917D06-7FCD-444F-8E29-92DAEAC8E1EC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1861353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="" xmlns:a16="http://schemas.microsoft.com/office/drawing/2014/main" id="{66741B4B-5D60-C5E8-9D3C-8B38C12CA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8A370-0180-4597-87A2-ABC681240140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="" xmlns:a16="http://schemas.microsoft.com/office/drawing/2014/main" id="{E277CDDA-591A-F78F-F790-AC1B0369B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1B8FF3B3-19E5-CA8C-AF16-DF9229784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7E1A0-75B1-4D2D-B35B-ABB08A9CA1E9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2749187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>
            <a:extLst>
              <a:ext uri="{FF2B5EF4-FFF2-40B4-BE49-F238E27FC236}">
                <a16:creationId xmlns="" xmlns:a16="http://schemas.microsoft.com/office/drawing/2014/main" id="{B6118668-6843-24BF-866D-4F53ABBD9EFF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>
            <a:extLst>
              <a:ext uri="{FF2B5EF4-FFF2-40B4-BE49-F238E27FC236}">
                <a16:creationId xmlns="" xmlns:a16="http://schemas.microsoft.com/office/drawing/2014/main" id="{52D08207-ACCF-665F-D70F-3CE5AB665983}"/>
              </a:ext>
            </a:extLst>
          </p:cNvPr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="" xmlns:a16="http://schemas.microsoft.com/office/drawing/2014/main" id="{B87BF45F-615C-7E33-211B-545288DC4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E9DB1-480D-4E3C-A00B-4E70F6AC5A4D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="" xmlns:a16="http://schemas.microsoft.com/office/drawing/2014/main" id="{CDE3C259-51C0-995C-C9C2-E44DBFAE5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="" xmlns:a16="http://schemas.microsoft.com/office/drawing/2014/main" id="{A5B42C04-38AF-38F5-DBB7-7CA659A88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209A976-A2B9-49EF-9DFB-8629CE0FF960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4037150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>
            <a:extLst>
              <a:ext uri="{FF2B5EF4-FFF2-40B4-BE49-F238E27FC236}">
                <a16:creationId xmlns="" xmlns:a16="http://schemas.microsoft.com/office/drawing/2014/main" id="{EC593499-361C-77E7-C4A1-CBC9DBE87F9C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9">
            <a:extLst>
              <a:ext uri="{FF2B5EF4-FFF2-40B4-BE49-F238E27FC236}">
                <a16:creationId xmlns="" xmlns:a16="http://schemas.microsoft.com/office/drawing/2014/main" id="{3E3410EB-64FE-2599-98C6-087F7605DD85}"/>
              </a:ext>
            </a:extLst>
          </p:cNvPr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="" xmlns:a16="http://schemas.microsoft.com/office/drawing/2014/main" id="{F580E4C3-AA95-7EE9-5D58-5A310A2A2A3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4C82B-34EA-41F2-8CD5-529F49D35DB0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="" xmlns:a16="http://schemas.microsoft.com/office/drawing/2014/main" id="{7A6CBEAE-0B77-9F56-1955-165B9985F8F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="" xmlns:a16="http://schemas.microsoft.com/office/drawing/2014/main" id="{827FF99E-ED30-1FBF-5888-09D273EE170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A4B49-3CAF-4263-88A8-3B98EFD1A982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703305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E749D3-3F12-9376-9076-66ED968BB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6CE98-5B3B-4755-87AC-033D1B6513C2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4AB69BC-89B1-098F-28E6-E8A81E3D3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458DEB9-48B2-FCB2-34FC-1205E1115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ADE38-8ED8-4DFA-A069-EAB3B42235BC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3723048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4FAB8A5-36E6-E3DB-B18A-4F688C9F1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34A42-D052-47D5-893E-32B05B7A8954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AC71CDE-C604-5515-608C-38E1EA202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EEA28C7-B0DA-37B5-0B57-89EE25F24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422574-8FB9-4880-9733-D1EC306BB658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="" xmlns:p14="http://schemas.microsoft.com/office/powerpoint/2010/main" val="801064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="" xmlns:a16="http://schemas.microsoft.com/office/drawing/2014/main" id="{A94F59DE-D73F-9462-7197-FAC46C6F23D9}"/>
              </a:ext>
            </a:extLst>
          </p:cNvPr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reeform 7">
            <a:extLst>
              <a:ext uri="{FF2B5EF4-FFF2-40B4-BE49-F238E27FC236}">
                <a16:creationId xmlns="" xmlns:a16="http://schemas.microsoft.com/office/drawing/2014/main" id="{180C2B59-5400-3253-B2F6-6EDB2F4AA22E}"/>
              </a:ext>
            </a:extLst>
          </p:cNvPr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16E2F6A0-C6D6-8B06-93A2-6CF5A24E8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9" name="Text Placeholder 2">
            <a:extLst>
              <a:ext uri="{FF2B5EF4-FFF2-40B4-BE49-F238E27FC236}">
                <a16:creationId xmlns="" xmlns:a16="http://schemas.microsoft.com/office/drawing/2014/main" id="{D707D1C6-D135-D7AB-CFE4-1B119AC8AD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C739A65-73BD-22E5-BBF7-3791C3C32E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93D71C-E1D6-4010-8DB5-95EA5DB71F6E}" type="datetimeFigureOut">
              <a:rPr lang="en-US"/>
              <a:pPr>
                <a:defRPr/>
              </a:pPr>
              <a:t>5/4/2026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855D3C0-7394-47CB-879D-E1F0DD3463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cap="all" spc="20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700B09F-AC5D-1772-A595-F037144B99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wrap="square" lIns="9144" tIns="9144" rIns="9144" bIns="9144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6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0773A92-8D55-4106-B6C7-DF3C2499000F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22" r:id="rId2"/>
    <p:sldLayoutId id="2147483930" r:id="rId3"/>
    <p:sldLayoutId id="2147483923" r:id="rId4"/>
    <p:sldLayoutId id="2147483924" r:id="rId5"/>
    <p:sldLayoutId id="2147483925" r:id="rId6"/>
    <p:sldLayoutId id="2147483926" r:id="rId7"/>
    <p:sldLayoutId id="2147483931" r:id="rId8"/>
    <p:sldLayoutId id="2147483932" r:id="rId9"/>
    <p:sldLayoutId id="2147483927" r:id="rId10"/>
    <p:sldLayoutId id="214748392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panose="020B0604020202020204" pitchFamily="34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youtu.be/GFOqy9IasCU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youtu.be/OVEazx8KdyA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s://youtu.be/gcTcbPExqHA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youtu.be/cJUleyLj9vE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s://youtu.be/gp9hSghOQP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s://youtu.be/I890vIU6WM0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s://youtu.be/gwoDnZX4uYQ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E2321DA-ABE1-07FE-8EB8-CFDAAC42F3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" y="838200"/>
            <a:ext cx="8382000" cy="2743200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4800" dirty="0">
                <a:solidFill>
                  <a:srgbClr val="FFFF00"/>
                </a:solidFill>
              </a:rPr>
              <a:t>Вртићи </a:t>
            </a:r>
            <a:r>
              <a:rPr lang="sr-Cyrl-RS" sz="4800" dirty="0"/>
              <a:t/>
            </a:r>
            <a:br>
              <a:rPr lang="sr-Cyrl-RS" sz="4800" dirty="0"/>
            </a:br>
            <a:r>
              <a:rPr lang="sr-Cyrl-RS" sz="4800" dirty="0">
                <a:solidFill>
                  <a:srgbClr val="FFFF00"/>
                </a:solidFill>
              </a:rPr>
              <a:t>,,Наша радост“ и ,,Сунце“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1241278D-6E42-9622-A981-7B3E59E8BA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0600" y="4724400"/>
            <a:ext cx="7239000" cy="1219200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Билтен за месец март 2026. године</a:t>
            </a:r>
            <a:endParaRPr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9AB7E53-6BA8-F75D-1234-F71C30AA5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7239000" cy="6400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000" dirty="0"/>
              <a:t>Актуелни пројекти у нашим вртићима :</a:t>
            </a: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,,а шта је то свемир“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,,пут Око света“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,,тесто и свашта нешто“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,,сат који је чекао празнике“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,,све што расте хтело би да расте“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,,ко све живи око нас?’’</a:t>
            </a:r>
            <a:br>
              <a:rPr lang="sr-Cyrl-RS" sz="1100" dirty="0"/>
            </a:br>
            <a:r>
              <a:rPr lang="sr-Cyrl-RS" sz="1100" dirty="0"/>
              <a:t>- старија вртићка група</a:t>
            </a:r>
            <a:br>
              <a:rPr lang="sr-Cyrl-RS" sz="1100" dirty="0"/>
            </a:br>
            <a:r>
              <a:rPr lang="sr-Cyrl-RS" sz="1100" dirty="0"/>
              <a:t>,,екологија у вртићу“</a:t>
            </a:r>
            <a:br>
              <a:rPr lang="sr-Cyrl-RS" sz="1100" dirty="0"/>
            </a:br>
            <a:r>
              <a:rPr lang="sr-Cyrl-RS" sz="1100" dirty="0"/>
              <a:t>- старија вртићка група</a:t>
            </a:r>
            <a:br>
              <a:rPr lang="sr-Cyrl-RS" sz="1100" dirty="0"/>
            </a:br>
            <a:r>
              <a:rPr lang="sr-Cyrl-RS" sz="1100" dirty="0"/>
              <a:t>,,вода,</a:t>
            </a:r>
            <a:r>
              <a:rPr lang="en-US" sz="1100" dirty="0"/>
              <a:t> </a:t>
            </a:r>
            <a:r>
              <a:rPr lang="sr-Cyrl-RS" sz="1100" dirty="0"/>
              <a:t>извор“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,,пролећне чаролије“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,,земља у мојим рукама“</a:t>
            </a:r>
            <a:br>
              <a:rPr lang="sr-Cyrl-RS" sz="1100" dirty="0"/>
            </a:br>
            <a:r>
              <a:rPr lang="sr-Cyrl-RS" sz="1100" dirty="0"/>
              <a:t>- млађа вртићка група</a:t>
            </a:r>
            <a:br>
              <a:rPr lang="sr-Cyrl-RS" sz="1100" dirty="0"/>
            </a:br>
            <a:r>
              <a:rPr lang="sr-Cyrl-RS" sz="1100" dirty="0"/>
              <a:t>,,пчелице у свету боја“</a:t>
            </a:r>
            <a:br>
              <a:rPr lang="sr-Cyrl-RS" sz="1100" dirty="0"/>
            </a:br>
            <a:r>
              <a:rPr lang="sr-Cyrl-RS" sz="1100" dirty="0"/>
              <a:t>- старија јаслена група</a:t>
            </a:r>
            <a:br>
              <a:rPr lang="sr-Cyrl-RS" sz="1100" dirty="0"/>
            </a:br>
            <a:r>
              <a:rPr lang="sr-Cyrl-RS" sz="1100" dirty="0"/>
              <a:t>,,моје тело у покрету“</a:t>
            </a:r>
            <a:br>
              <a:rPr lang="sr-Cyrl-RS" sz="1100" dirty="0"/>
            </a:br>
            <a:r>
              <a:rPr lang="sr-Cyrl-RS" sz="1100" dirty="0"/>
              <a:t>- средња јаслена група</a:t>
            </a:r>
            <a:br>
              <a:rPr lang="sr-Cyrl-RS" sz="1100" dirty="0"/>
            </a:br>
            <a:r>
              <a:rPr lang="sr-Cyrl-RS" sz="1100" dirty="0"/>
              <a:t>,,светло,</a:t>
            </a:r>
            <a:r>
              <a:rPr lang="en-US" sz="1100" dirty="0"/>
              <a:t> </a:t>
            </a:r>
            <a:r>
              <a:rPr lang="sr-Cyrl-RS" sz="1100" dirty="0"/>
              <a:t>сенке и боје“  </a:t>
            </a: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29E18CF-65E0-AC71-073E-D7C0E99F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990600"/>
            <a:ext cx="7369175" cy="3063875"/>
          </a:xfrm>
        </p:spPr>
        <p:txBody>
          <a:bodyPr/>
          <a:lstStyle/>
          <a:p>
            <a:pPr algn="ctr" eaLnBrk="1" hangingPunct="1">
              <a:defRPr/>
            </a:pPr>
            <a:r>
              <a:rPr lang="sr-Cyrl-RS" sz="3600" b="1" dirty="0">
                <a:latin typeface="Arial" pitchFamily="34" charset="0"/>
                <a:cs typeface="Arial" pitchFamily="34" charset="0"/>
              </a:rPr>
              <a:t>Током месеца марта У нашим вртићима је одржано мноштво активности, од којих су издвојене следеће: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E4ACABB-61FC-5EFC-8032-5BFEE13F4760}"/>
              </a:ext>
            </a:extLst>
          </p:cNvPr>
          <p:cNvSpPr txBox="1"/>
          <p:nvPr/>
        </p:nvSpPr>
        <p:spPr>
          <a:xfrm>
            <a:off x="457200" y="152400"/>
            <a:ext cx="8153400" cy="16552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оквиру пројекта „Пут око света“ група у години пред полазак у школу из вртића „Наша радост“ је посетила туристичку агенцију, мењачницу и осигуравајуће друштво где су се боље упознали са начинима планирања путовања, разменом новца и значајем путног осигурања.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6F8FCDB-6A7A-B2BC-CFBE-090D0C758E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18" y="1807661"/>
            <a:ext cx="3673798" cy="22309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826AB49D-0CCF-E5C2-438F-BA8C2BF9DA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1825246"/>
            <a:ext cx="4476828" cy="48803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78A7C81B-EBF0-0A36-787B-74766A46DA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18" y="4191000"/>
            <a:ext cx="3673798" cy="2514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74549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C7304A59-7646-064F-351F-EF10EC28F398}"/>
              </a:ext>
            </a:extLst>
          </p:cNvPr>
          <p:cNvSpPr txBox="1"/>
          <p:nvPr/>
        </p:nvSpPr>
        <p:spPr>
          <a:xfrm>
            <a:off x="152400" y="76200"/>
            <a:ext cx="8839200" cy="1262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Пројекат „Тесто и свашта нешто“ је у вртићу у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Мајдеву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изазвао велику радост и постао посебно занимљив јер су деца кроз игру и експериментисањем са водом, земљом и другим природним материјалима уочавала промене у структури изучавала настанак различитих смеса.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C0217B06-3F60-0175-E2DC-F7E06B7CE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588477"/>
            <a:ext cx="4267200" cy="4114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5D8C090-487F-B484-A8FB-95CE4CCB11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88477"/>
            <a:ext cx="4267200" cy="411479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03966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995D5F3-BB24-B37A-55D2-98E395F2C69A}"/>
              </a:ext>
            </a:extLst>
          </p:cNvPr>
          <p:cNvSpPr txBox="1"/>
          <p:nvPr/>
        </p:nvSpPr>
        <p:spPr>
          <a:xfrm>
            <a:off x="381000" y="152400"/>
            <a:ext cx="8305800" cy="1262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Старија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вртићка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„Наша радост“ је у оквиру пројекта „Вода – извор“ у сарадњи са родитељима и васпитачима у ходнику испред собе изградила водопад који је деци омогућио да кроз игру и истраживање упознају значај воде у природи и свакодневном животу.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BAF46960-7D3D-0F9B-F1A8-3C1D972446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752600"/>
            <a:ext cx="7924800" cy="4419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58472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CE8A2EB5-C6DD-BE9E-8542-9DEB4BD91F94}"/>
              </a:ext>
            </a:extLst>
          </p:cNvPr>
          <p:cNvSpPr txBox="1"/>
          <p:nvPr/>
        </p:nvSpPr>
        <p:spPr>
          <a:xfrm>
            <a:off x="304800" y="304800"/>
            <a:ext cx="8458200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Деца из старије и средње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вртићке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групе вртића „Наша радост“ су обележила Светски дан воде, 22. март, кроз мноштво активности кроз које подижемо свест о значају очувања воде и природних богатстава.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1A673D35-66AA-9A75-3E61-5E90988E8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752600"/>
            <a:ext cx="3962398" cy="3733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A26807A9-6C8E-FA1D-DA74-CDD08714CB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52600"/>
            <a:ext cx="4267200" cy="3733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69791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CA33D439-7420-941F-9523-5498A00AA1A9}"/>
              </a:ext>
            </a:extLst>
          </p:cNvPr>
          <p:cNvSpPr txBox="1"/>
          <p:nvPr/>
        </p:nvSpPr>
        <p:spPr>
          <a:xfrm>
            <a:off x="381000" y="152400"/>
            <a:ext cx="8458200" cy="1559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Кроз игру и истраживање  у оквиру пројекта „Екологија у вртићу“ деца старије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вртићке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групе вртића „Сунце“ садила су семенке пасуља, пшенице и других биљака. Свакодневно су их поливала и пратила њихов раст и развој, бележила промене и учила о томе како вода, светлост и земља помажу биљкама да расту.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AD1237F3-5777-FAF0-9CAC-6F4A9D67D8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" y="2133600"/>
            <a:ext cx="3962401" cy="3810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EE7F499A-C9E6-E060-1E3E-B39B72FC2F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617" y="2133600"/>
            <a:ext cx="3751383" cy="381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37867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3DBF465-058E-D320-A01E-DA5B19F90C43}"/>
              </a:ext>
            </a:extLst>
          </p:cNvPr>
          <p:cNvSpPr txBox="1"/>
          <p:nvPr/>
        </p:nvSpPr>
        <p:spPr>
          <a:xfrm>
            <a:off x="457200" y="152400"/>
            <a:ext cx="8305800" cy="18555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Једнодневни излет у Рибарској бањи  је био посебно занимљив јер је објединио групе са сеоског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подручија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из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Наупара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Горњег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Степоша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са групама из вртића „Наша радост“. Деца су кроз игру, дружење и боравак на свежем ваздуху развијала свест о очувању животне средине, учила да поштују природу, препознају значај биљака и животиња, стицала еколошке навике које им помажу да буду одговорни према околини.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41D179E1-A98A-7EE4-EE42-EE4041453E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514600"/>
            <a:ext cx="4038600" cy="3733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65C51CD4-275F-5FED-1E70-D4ECBE92FD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546" y="2514600"/>
            <a:ext cx="4129454" cy="3733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32139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4EAA5A0-D72D-CAB9-968C-47D41C5115E4}"/>
              </a:ext>
            </a:extLst>
          </p:cNvPr>
          <p:cNvSpPr txBox="1"/>
          <p:nvPr/>
        </p:nvSpPr>
        <p:spPr>
          <a:xfrm>
            <a:off x="609600" y="152400"/>
            <a:ext cx="7696200" cy="14614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Учешће деце, родитеља и васпитача вртића „Наша радост“ у трци „Дечији осмех“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11. Крушевачки полумаратон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063DF78A-6506-2E38-5ACC-839D7FE1DF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00" y="1746738"/>
            <a:ext cx="6629400" cy="4953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49590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3A4D3981-25B5-9E12-07CC-A34B6E365BAE}"/>
              </a:ext>
            </a:extLst>
          </p:cNvPr>
          <p:cNvSpPr txBox="1"/>
          <p:nvPr/>
        </p:nvSpPr>
        <p:spPr>
          <a:xfrm>
            <a:off x="2286000" y="228600"/>
            <a:ext cx="4572000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„Дан отворених врата“ у основној школи „ Драгомир Марковић“ –  учешће деце, родитеља и практичара.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33B29A20-2F4A-89FC-8F0C-975346EA8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676400"/>
            <a:ext cx="4038600" cy="4495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F1947EF3-8A0E-1E0D-0447-9B270492C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017" y="1295400"/>
            <a:ext cx="3990499" cy="54864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247320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3558C92F-E4C0-C312-47CB-0F38C77E7699}"/>
              </a:ext>
            </a:extLst>
          </p:cNvPr>
          <p:cNvSpPr txBox="1"/>
          <p:nvPr/>
        </p:nvSpPr>
        <p:spPr>
          <a:xfrm>
            <a:off x="1219200" y="228600"/>
            <a:ext cx="6629400" cy="13588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sr-Cyrl-RS" sz="18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вртићу ,,Наша радост“ је одржан трећи по реду састанак заједнице учења </a:t>
            </a:r>
            <a:r>
              <a:rPr lang="sr-Cyrl-RS" kern="1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sr-Cyrl-RS" sz="18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где су учествовали васпитачи реализатори </a:t>
            </a:r>
            <a:r>
              <a:rPr kumimoji="0" lang="sr-Cyrl-RS" sz="1800" b="0" i="0" u="none" strike="noStrike" kern="1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ппп</a:t>
            </a:r>
            <a:r>
              <a:rPr kumimoji="0" lang="sr-Cyrl-RS" sz="18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стручни сарадник. </a:t>
            </a:r>
          </a:p>
          <a:p>
            <a:pPr marL="0" marR="0" lvl="0" indent="0" algn="ctr" defTabSz="914400" rtl="0" eaLnBrk="0" fontAlgn="base" latinLnBrk="0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sr-Cyrl-RS" kern="1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kern="1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kern="1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kumimoji="0" lang="sr-Latn-ME" sz="1100" b="0" i="0" u="none" strike="noStrike" kern="1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1DAD7050-D9C0-B233-C437-5EFAB7F004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828800"/>
            <a:ext cx="6858000" cy="4800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413035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C8C0DA0E-E400-5C1C-33AC-C7B230BB14BD}"/>
              </a:ext>
            </a:extLst>
          </p:cNvPr>
          <p:cNvSpPr txBox="1"/>
          <p:nvPr/>
        </p:nvSpPr>
        <p:spPr>
          <a:xfrm>
            <a:off x="838200" y="152400"/>
            <a:ext cx="7543800" cy="10690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Заједница учења 2. Размена увида практичара о процесу планирања теме. 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2A8B0344-8AC5-7A95-8BBF-10DB5692FA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905000"/>
            <a:ext cx="6858000" cy="4419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346406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411281C-89BF-BC45-8FDA-81EBBFCDF8B9}"/>
              </a:ext>
            </a:extLst>
          </p:cNvPr>
          <p:cNvSpPr txBox="1"/>
          <p:nvPr/>
        </p:nvSpPr>
        <p:spPr>
          <a:xfrm>
            <a:off x="609600" y="381000"/>
            <a:ext cx="7924800" cy="10690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 медицинске сестре – васпитачи, размена увида практичара о процесу планирања у оквиру теме/пројекта.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D51B588-61BA-DA69-4B1E-3A300264FE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676400"/>
            <a:ext cx="7162800" cy="4267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003973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3E0F5F6-A85B-19AB-1613-416D1CDACF18}"/>
              </a:ext>
            </a:extLst>
          </p:cNvPr>
          <p:cNvSpPr txBox="1"/>
          <p:nvPr/>
        </p:nvSpPr>
        <p:spPr>
          <a:xfrm>
            <a:off x="1143000" y="152400"/>
            <a:ext cx="6705600" cy="7661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чланова Тима за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инклузивно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образовање.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6C144917-2C61-6F23-074A-992A61A954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447800"/>
            <a:ext cx="7391400" cy="4495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737064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5AAAAE65-3AF0-FB9C-E27B-2328ACAC2439}"/>
              </a:ext>
            </a:extLst>
          </p:cNvPr>
          <p:cNvSpPr txBox="1"/>
          <p:nvPr/>
        </p:nvSpPr>
        <p:spPr>
          <a:xfrm>
            <a:off x="1676400" y="228600"/>
            <a:ext cx="5943600" cy="13588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васпитача и стручног сарадника у циљу планирања учешћа деце на 11. Крушевачком полумаратону.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D9452DA-4365-8EC7-5F0E-B67A13F650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905000"/>
            <a:ext cx="6858000" cy="4572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422645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500042"/>
            <a:ext cx="8715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dirty="0" smtClean="0">
                <a:latin typeface="Arial" pitchFamily="34" charset="0"/>
                <a:ea typeface="Times New Roman"/>
                <a:sym typeface="Times New Roman"/>
              </a:rPr>
              <a:t>Тим за заштиту од дискриминације, насиља, злостављања и занемаривања</a:t>
            </a:r>
            <a:r>
              <a:rPr lang="sr-Cyrl-RS" dirty="0" smtClean="0">
                <a:latin typeface="Arial" pitchFamily="34" charset="0"/>
                <a:ea typeface="Times New Roman"/>
                <a:sym typeface="Times New Roman"/>
              </a:rPr>
              <a:t>, састанак координатора тимова на нивоу Установе</a:t>
            </a:r>
            <a:endParaRPr lang="en-US" dirty="0">
              <a:latin typeface="Arial" pitchFamily="34" charset="0"/>
            </a:endParaRPr>
          </a:p>
        </p:txBody>
      </p:sp>
      <p:pic>
        <p:nvPicPr>
          <p:cNvPr id="3" name="Picture 2" descr="IMG_20260403_0901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1214422"/>
            <a:ext cx="76200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1272</TotalTime>
  <Words>511</Words>
  <Application>Microsoft Office PowerPoint</Application>
  <PresentationFormat>On-screen Show (4:3)</PresentationFormat>
  <Paragraphs>26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Angles</vt:lpstr>
      <vt:lpstr>Вртићи  ,,Наша радост“ и ,,Сунце“</vt:lpstr>
      <vt:lpstr>Актуелни пројекти у нашим вртићима :   - група у години пред полазак у школу ,,а шта је то свемир“ - група у години пред полазак у школу ,,пут Око света“ - група у години пред полазак у школу ,,тесто и свашта нешто“ - група у години пред полазак у школу ,,сат који је чекао празнике“ - група у години пред полазак у школу ,,све што расте хтело би да расте“ - група у години пред полазак у школу ,,ко све живи око нас?’’ - старија вртићка група ,,екологија у вртићу“ - старија вртићка група ,,вода, извор“ - средња вртићка група ,,пролећне чаролије“ - средња вртићка група ,,земља у мојим рукама“ - млађа вртићка група ,,пчелице у свету боја“ - старија јаслена група ,,моје тело у покрету“ - средња јаслена група ,,светло, сенке и боје“      </vt:lpstr>
      <vt:lpstr>Током месеца марта У нашим вртићима је одржано мноштво активности, од којих су издвојене следеће: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Вртићи  ,,Наша радост“ и ,,Сунце“</dc:title>
  <dc:creator>vlada</dc:creator>
  <cp:lastModifiedBy>NN</cp:lastModifiedBy>
  <cp:revision>83</cp:revision>
  <dcterms:created xsi:type="dcterms:W3CDTF">2025-09-28T06:37:34Z</dcterms:created>
  <dcterms:modified xsi:type="dcterms:W3CDTF">2026-05-04T07:22:55Z</dcterms:modified>
</cp:coreProperties>
</file>